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9" r:id="rId3"/>
    <p:sldId id="267" r:id="rId4"/>
    <p:sldId id="276" r:id="rId5"/>
    <p:sldId id="261" r:id="rId6"/>
    <p:sldId id="271" r:id="rId7"/>
    <p:sldId id="279" r:id="rId8"/>
    <p:sldId id="280" r:id="rId9"/>
    <p:sldId id="281" r:id="rId10"/>
    <p:sldId id="282" r:id="rId11"/>
    <p:sldId id="284" r:id="rId12"/>
    <p:sldId id="285" r:id="rId13"/>
    <p:sldId id="275" r:id="rId14"/>
    <p:sldId id="274" r:id="rId15"/>
    <p:sldId id="265" r:id="rId16"/>
    <p:sldId id="270" r:id="rId17"/>
    <p:sldId id="286" r:id="rId18"/>
    <p:sldId id="278" r:id="rId1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1"/>
    </p:embeddedFont>
    <p:embeddedFont>
      <p:font typeface="Cossette Texte" panose="020B0604020202020204" charset="0"/>
      <p:regular r:id="rId22"/>
      <p:bold r:id="rId23"/>
    </p:embeddedFont>
    <p:embeddedFont>
      <p:font typeface="Inter Tight" panose="020B0604020202020204" charset="0"/>
      <p:regular r:id="rId24"/>
      <p:bold r:id="rId25"/>
      <p:italic r:id="rId26"/>
      <p:boldItalic r:id="rId27"/>
    </p:embeddedFont>
    <p:embeddedFont>
      <p:font typeface="Inter Tight SemiBold" panose="020B0604020202020204" charset="0"/>
      <p:regular r:id="rId28"/>
      <p:bold r:id="rId29"/>
      <p:italic r:id="rId30"/>
      <p:boldItalic r:id="rId31"/>
    </p:embeddedFont>
    <p:embeddedFont>
      <p:font typeface="Nothing Font (5x7)" panose="00000400000000000000" pitchFamily="50" charset="0"/>
      <p:regular r:id="rId32"/>
    </p:embeddedFont>
    <p:embeddedFont>
      <p:font typeface="Nunito Light" pitchFamily="2" charset="0"/>
      <p:regular r:id="rId33"/>
      <p:italic r:id="rId34"/>
    </p:embeddedFont>
    <p:embeddedFont>
      <p:font typeface="Open Sans Light" panose="020B0306030504020204" pitchFamily="34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E6B3"/>
    <a:srgbClr val="14B38B"/>
    <a:srgbClr val="9675C3"/>
    <a:srgbClr val="5386EB"/>
    <a:srgbClr val="CA6673"/>
    <a:srgbClr val="4796E4"/>
    <a:srgbClr val="81DEFF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E532B2-0EA9-42F3-BED8-3C4CEA6CE6D5}">
  <a:tblStyle styleId="{C5E532B2-0EA9-42F3-BED8-3C4CEA6CE6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144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oleObject" Target="Classeur1" TargetMode="External"/><Relationship Id="rId4" Type="http://schemas.openxmlformats.org/officeDocument/2006/relationships/image" Target="../media/image28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1/relationships/chartColorStyle" Target="colors6.xml"/><Relationship Id="rId1" Type="http://schemas.microsoft.com/office/2011/relationships/chartStyle" Target="style6.xml"/><Relationship Id="rId5" Type="http://schemas.openxmlformats.org/officeDocument/2006/relationships/oleObject" Target="Classeur1" TargetMode="External"/><Relationship Id="rId4" Type="http://schemas.openxmlformats.org/officeDocument/2006/relationships/image" Target="../media/image28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Pourcentages de </a:t>
            </a: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Resultats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An!$B$14</c:f>
              <c:strCache>
                <c:ptCount val="1"/>
                <c:pt idx="0">
                  <c:v>Algo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An!$B$15:$B$21</c:f>
              <c:numCache>
                <c:formatCode>0.00%</c:formatCode>
                <c:ptCount val="7"/>
                <c:pt idx="0">
                  <c:v>0</c:v>
                </c:pt>
                <c:pt idx="1">
                  <c:v>2.1166306695464362E-2</c:v>
                </c:pt>
                <c:pt idx="2">
                  <c:v>0.5356371490280778</c:v>
                </c:pt>
                <c:pt idx="3">
                  <c:v>0.40561555075593952</c:v>
                </c:pt>
                <c:pt idx="4">
                  <c:v>3.3261339092872572E-2</c:v>
                </c:pt>
                <c:pt idx="5">
                  <c:v>4.3196544276457886E-3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D-4722-9C19-80425D7A7B3F}"/>
            </c:ext>
          </c:extLst>
        </c:ser>
        <c:ser>
          <c:idx val="1"/>
          <c:order val="1"/>
          <c:tx>
            <c:strRef>
              <c:f>An!$C$14</c:f>
              <c:strCache>
                <c:ptCount val="1"/>
                <c:pt idx="0">
                  <c:v>Moi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retch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An!$C$15:$C$21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9.0909090909090912E-2</c:v>
                </c:pt>
                <c:pt idx="4">
                  <c:v>9.0909090909090912E-2</c:v>
                </c:pt>
                <c:pt idx="5">
                  <c:v>0.36363636363636365</c:v>
                </c:pt>
                <c:pt idx="6">
                  <c:v>0.45454545454545453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8D-4722-9C19-80425D7A7B3F}"/>
            </c:ext>
          </c:extLst>
        </c:ser>
        <c:ser>
          <c:idx val="2"/>
          <c:order val="2"/>
          <c:tx>
            <c:strRef>
              <c:f>An!$D$14</c:f>
              <c:strCache>
                <c:ptCount val="1"/>
                <c:pt idx="0">
                  <c:v>Gemini 3Pro</c:v>
                </c:pt>
              </c:strCache>
            </c:strRef>
          </c:tx>
          <c:spPr>
            <a:gradFill flip="none" rotWithShape="1">
              <a:gsLst>
                <a:gs pos="0">
                  <a:srgbClr val="5386EB"/>
                </a:gs>
                <a:gs pos="51000">
                  <a:srgbClr val="9675C3"/>
                </a:gs>
                <a:gs pos="100000">
                  <a:srgbClr val="CA6673"/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An!$D$15:$D$21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0.2</c:v>
                </c:pt>
                <c:pt idx="4">
                  <c:v>0.5</c:v>
                </c:pt>
                <c:pt idx="5">
                  <c:v>0.1</c:v>
                </c:pt>
                <c:pt idx="6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8D-4722-9C19-80425D7A7B3F}"/>
            </c:ext>
          </c:extLst>
        </c:ser>
        <c:ser>
          <c:idx val="3"/>
          <c:order val="3"/>
          <c:tx>
            <c:strRef>
              <c:f>An!$E$14</c:f>
              <c:strCache>
                <c:ptCount val="1"/>
                <c:pt idx="0">
                  <c:v>ChatGPT 5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An!$E$15:$E$21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0.33333333333333331</c:v>
                </c:pt>
                <c:pt idx="4">
                  <c:v>0.33333333333333331</c:v>
                </c:pt>
                <c:pt idx="5">
                  <c:v>0.33333333333333331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8D-4722-9C19-80425D7A7B3F}"/>
            </c:ext>
          </c:extLst>
        </c:ser>
        <c:ser>
          <c:idx val="4"/>
          <c:order val="4"/>
          <c:tx>
            <c:strRef>
              <c:f>An!$F$14</c:f>
              <c:strCache>
                <c:ptCount val="1"/>
                <c:pt idx="0">
                  <c:v>Gemma3</c:v>
                </c:pt>
              </c:strCache>
            </c:strRef>
          </c:tx>
          <c:spPr>
            <a:pattFill prst="pct5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An!$F$15:$F$21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98D-4722-9C19-80425D7A7B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2106303807"/>
        <c:axId val="2106305247"/>
      </c:barChart>
      <c:catAx>
        <c:axId val="210630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5247"/>
        <c:crosses val="autoZero"/>
        <c:auto val="1"/>
        <c:lblAlgn val="ctr"/>
        <c:lblOffset val="100"/>
        <c:noMultiLvlLbl val="0"/>
      </c:catAx>
      <c:valAx>
        <c:axId val="2106305247"/>
        <c:scaling>
          <c:orientation val="minMax"/>
          <c:max val="1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3807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Rapport de toutes les parties </a:t>
            </a: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possibles</a:t>
            </a:r>
            <a:r>
              <a:rPr lang="fr-FR" dirty="0"/>
              <a:t> 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(An)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AN!$A$1:$A$7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AN!$B$1:$B$7</c:f>
              <c:numCache>
                <c:formatCode>General</c:formatCode>
                <c:ptCount val="7"/>
                <c:pt idx="0">
                  <c:v>0</c:v>
                </c:pt>
                <c:pt idx="1">
                  <c:v>49</c:v>
                </c:pt>
                <c:pt idx="2">
                  <c:v>1240</c:v>
                </c:pt>
                <c:pt idx="3">
                  <c:v>939</c:v>
                </c:pt>
                <c:pt idx="4">
                  <c:v>77</c:v>
                </c:pt>
                <c:pt idx="5">
                  <c:v>10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6-46C9-9AFF-772C471F3A8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332615808"/>
        <c:axId val="1332611968"/>
      </c:barChart>
      <c:catAx>
        <c:axId val="1332615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1968"/>
        <c:crosses val="autoZero"/>
        <c:auto val="1"/>
        <c:lblAlgn val="ctr"/>
        <c:lblOffset val="100"/>
        <c:noMultiLvlLbl val="0"/>
      </c:catAx>
      <c:valAx>
        <c:axId val="13326119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Nombre de parties (</a:t>
                </a:r>
                <a:r>
                  <a:rPr lang="fr-FR" dirty="0" err="1"/>
                  <a:t>tot</a:t>
                </a:r>
                <a:r>
                  <a:rPr lang="fr-FR" dirty="0"/>
                  <a:t> 2 315)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/>
              <a:t>Rapport</a:t>
            </a:r>
            <a:r>
              <a:rPr lang="fr-FR" baseline="0"/>
              <a:t> de toutes les parties Wordle possibles (Fr)</a:t>
            </a:r>
            <a:endParaRPr lang="fr-F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AN!$D$1:$D$7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AN!$E$1:$E$7</c:f>
              <c:numCache>
                <c:formatCode>General</c:formatCode>
                <c:ptCount val="7"/>
                <c:pt idx="0">
                  <c:v>1</c:v>
                </c:pt>
                <c:pt idx="1">
                  <c:v>87</c:v>
                </c:pt>
                <c:pt idx="2">
                  <c:v>763</c:v>
                </c:pt>
                <c:pt idx="3">
                  <c:v>353</c:v>
                </c:pt>
                <c:pt idx="4">
                  <c:v>38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78-44F7-B3D7-4733389F7F0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086522240"/>
        <c:axId val="1086524160"/>
      </c:barChart>
      <c:catAx>
        <c:axId val="108652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4160"/>
        <c:crosses val="autoZero"/>
        <c:auto val="1"/>
        <c:lblAlgn val="ctr"/>
        <c:lblOffset val="100"/>
        <c:noMultiLvlLbl val="0"/>
      </c:catAx>
      <c:valAx>
        <c:axId val="1086524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</a:t>
                </a:r>
                <a:r>
                  <a:rPr lang="fr-FR" baseline="0"/>
                  <a:t> de parties (tot 4078)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/>
              <a:t>Rapport de toutes les parties Wordle possibles (An)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AN!$A$1:$A$7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AN!$B$1:$B$7</c:f>
              <c:numCache>
                <c:formatCode>General</c:formatCode>
                <c:ptCount val="7"/>
                <c:pt idx="0">
                  <c:v>0</c:v>
                </c:pt>
                <c:pt idx="1">
                  <c:v>49</c:v>
                </c:pt>
                <c:pt idx="2">
                  <c:v>1240</c:v>
                </c:pt>
                <c:pt idx="3">
                  <c:v>939</c:v>
                </c:pt>
                <c:pt idx="4">
                  <c:v>77</c:v>
                </c:pt>
                <c:pt idx="5">
                  <c:v>10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9B-4551-AB96-F444E4917E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332615808"/>
        <c:axId val="1332611968"/>
      </c:barChart>
      <c:catAx>
        <c:axId val="1332615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1968"/>
        <c:crosses val="autoZero"/>
        <c:auto val="1"/>
        <c:lblAlgn val="ctr"/>
        <c:lblOffset val="100"/>
        <c:noMultiLvlLbl val="0"/>
      </c:catAx>
      <c:valAx>
        <c:axId val="1332611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 de parties (tot 8019)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Rapport</a:t>
            </a:r>
            <a:r>
              <a:rPr lang="fr-FR" baseline="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de toutes les parties </a:t>
            </a:r>
            <a:r>
              <a:rPr lang="fr-FR" baseline="0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baseline="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possibles (Fr)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AN!$D$1:$D$7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AN!$E$1:$E$7</c:f>
              <c:numCache>
                <c:formatCode>General</c:formatCode>
                <c:ptCount val="7"/>
                <c:pt idx="0">
                  <c:v>1</c:v>
                </c:pt>
                <c:pt idx="1">
                  <c:v>87</c:v>
                </c:pt>
                <c:pt idx="2">
                  <c:v>763</c:v>
                </c:pt>
                <c:pt idx="3">
                  <c:v>353</c:v>
                </c:pt>
                <c:pt idx="4">
                  <c:v>38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BA-43E9-8857-0054ADA953E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086522240"/>
        <c:axId val="1086524160"/>
      </c:barChart>
      <c:catAx>
        <c:axId val="108652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4160"/>
        <c:crosses val="autoZero"/>
        <c:auto val="1"/>
        <c:lblAlgn val="ctr"/>
        <c:lblOffset val="100"/>
        <c:noMultiLvlLbl val="0"/>
      </c:catAx>
      <c:valAx>
        <c:axId val="1086524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Nombre</a:t>
                </a:r>
                <a:r>
                  <a:rPr lang="fr-FR" baseline="0" dirty="0"/>
                  <a:t> de parties (</a:t>
                </a:r>
                <a:r>
                  <a:rPr lang="fr-FR" baseline="0" dirty="0" err="1"/>
                  <a:t>tot</a:t>
                </a:r>
                <a:r>
                  <a:rPr lang="fr-FR" baseline="0" dirty="0"/>
                  <a:t> 1 244)</a:t>
                </a:r>
                <a:endParaRPr lang="fr-F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Pourcentages de </a:t>
            </a: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Resultats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An!$B$14</c:f>
              <c:strCache>
                <c:ptCount val="1"/>
                <c:pt idx="0">
                  <c:v>Algo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An!$B$15:$B$21</c:f>
              <c:numCache>
                <c:formatCode>0.00%</c:formatCode>
                <c:ptCount val="7"/>
                <c:pt idx="0">
                  <c:v>0</c:v>
                </c:pt>
                <c:pt idx="1">
                  <c:v>2.1166306695464362E-2</c:v>
                </c:pt>
                <c:pt idx="2">
                  <c:v>0.5356371490280778</c:v>
                </c:pt>
                <c:pt idx="3">
                  <c:v>0.40561555075593952</c:v>
                </c:pt>
                <c:pt idx="4">
                  <c:v>3.3261339092872572E-2</c:v>
                </c:pt>
                <c:pt idx="5">
                  <c:v>4.3196544276457886E-3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D-4722-9C19-80425D7A7B3F}"/>
            </c:ext>
          </c:extLst>
        </c:ser>
        <c:ser>
          <c:idx val="1"/>
          <c:order val="1"/>
          <c:tx>
            <c:strRef>
              <c:f>An!$C$14</c:f>
              <c:strCache>
                <c:ptCount val="1"/>
                <c:pt idx="0">
                  <c:v>Moi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retch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An!$C$15:$C$21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9.0909090909090912E-2</c:v>
                </c:pt>
                <c:pt idx="4">
                  <c:v>9.0909090909090912E-2</c:v>
                </c:pt>
                <c:pt idx="5">
                  <c:v>0.36363636363636365</c:v>
                </c:pt>
                <c:pt idx="6">
                  <c:v>0.45454545454545453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8D-4722-9C19-80425D7A7B3F}"/>
            </c:ext>
          </c:extLst>
        </c:ser>
        <c:ser>
          <c:idx val="2"/>
          <c:order val="2"/>
          <c:tx>
            <c:strRef>
              <c:f>An!$D$14</c:f>
              <c:strCache>
                <c:ptCount val="1"/>
                <c:pt idx="0">
                  <c:v>Gemini 3Pro</c:v>
                </c:pt>
              </c:strCache>
            </c:strRef>
          </c:tx>
          <c:spPr>
            <a:gradFill flip="none" rotWithShape="1">
              <a:gsLst>
                <a:gs pos="0">
                  <a:srgbClr val="5386EB"/>
                </a:gs>
                <a:gs pos="51000">
                  <a:srgbClr val="9675C3"/>
                </a:gs>
                <a:gs pos="100000">
                  <a:srgbClr val="CA6673"/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An!$D$15:$D$21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0.2</c:v>
                </c:pt>
                <c:pt idx="4">
                  <c:v>0.5</c:v>
                </c:pt>
                <c:pt idx="5">
                  <c:v>0.1</c:v>
                </c:pt>
                <c:pt idx="6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8D-4722-9C19-80425D7A7B3F}"/>
            </c:ext>
          </c:extLst>
        </c:ser>
        <c:ser>
          <c:idx val="3"/>
          <c:order val="3"/>
          <c:tx>
            <c:strRef>
              <c:f>An!$E$14</c:f>
              <c:strCache>
                <c:ptCount val="1"/>
                <c:pt idx="0">
                  <c:v>ChatGPT 5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An!$E$15:$E$21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0.33333333333333331</c:v>
                </c:pt>
                <c:pt idx="4">
                  <c:v>0.33333333333333331</c:v>
                </c:pt>
                <c:pt idx="5">
                  <c:v>0.33333333333333331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8D-4722-9C19-80425D7A7B3F}"/>
            </c:ext>
          </c:extLst>
        </c:ser>
        <c:ser>
          <c:idx val="4"/>
          <c:order val="4"/>
          <c:tx>
            <c:strRef>
              <c:f>An!$F$14</c:f>
              <c:strCache>
                <c:ptCount val="1"/>
                <c:pt idx="0">
                  <c:v>Gemma3</c:v>
                </c:pt>
              </c:strCache>
            </c:strRef>
          </c:tx>
          <c:spPr>
            <a:pattFill prst="pct5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An!$F$15:$F$21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98D-4722-9C19-80425D7A7B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2106303807"/>
        <c:axId val="2106305247"/>
      </c:barChart>
      <c:catAx>
        <c:axId val="210630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5247"/>
        <c:crosses val="autoZero"/>
        <c:auto val="1"/>
        <c:lblAlgn val="ctr"/>
        <c:lblOffset val="100"/>
        <c:noMultiLvlLbl val="0"/>
      </c:catAx>
      <c:valAx>
        <c:axId val="2106305247"/>
        <c:scaling>
          <c:orientation val="minMax"/>
          <c:max val="1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3807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5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AF1106E-7F27-5051-9D56-0E36BAAD8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4dda1946d_4_2726:notes">
            <a:extLst>
              <a:ext uri="{FF2B5EF4-FFF2-40B4-BE49-F238E27FC236}">
                <a16:creationId xmlns:a16="http://schemas.microsoft.com/office/drawing/2014/main" id="{40ECE911-E29A-F809-1A78-3815B91059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4dda1946d_4_2726:notes">
            <a:extLst>
              <a:ext uri="{FF2B5EF4-FFF2-40B4-BE49-F238E27FC236}">
                <a16:creationId xmlns:a16="http://schemas.microsoft.com/office/drawing/2014/main" id="{2BD2EBB4-A239-BAEA-3503-7AF873CF02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921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A191936-72BD-42CB-B78F-9779C0DC3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fce81f19_0_45:notes">
            <a:extLst>
              <a:ext uri="{FF2B5EF4-FFF2-40B4-BE49-F238E27FC236}">
                <a16:creationId xmlns:a16="http://schemas.microsoft.com/office/drawing/2014/main" id="{E4E18CF4-D986-2DE0-2B8C-CEDB6320A9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fce81f19_0_45:notes">
            <a:extLst>
              <a:ext uri="{FF2B5EF4-FFF2-40B4-BE49-F238E27FC236}">
                <a16:creationId xmlns:a16="http://schemas.microsoft.com/office/drawing/2014/main" id="{B4DC7885-E8FE-9575-0167-8E5971374D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703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aa5739c895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aa5739c895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Thierry </a:t>
            </a:r>
            <a:r>
              <a:rPr lang="fr-FR" dirty="0" err="1"/>
              <a:t>Beccaro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Nicola et Françoise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aa6e43c00d_1_2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aa6e43c00d_1_2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On peut automatise avec une API</a:t>
            </a:r>
          </a:p>
        </p:txBody>
      </p:sp>
    </p:spTree>
    <p:extLst>
      <p:ext uri="{BB962C8B-B14F-4D97-AF65-F5344CB8AC3E}">
        <p14:creationId xmlns:p14="http://schemas.microsoft.com/office/powerpoint/2010/main" val="247240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On peut automatiser ce process avec des call api à </a:t>
            </a:r>
            <a:r>
              <a:rPr lang="fr-FR" dirty="0" err="1"/>
              <a:t>gemini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A4428AD9-0FE6-AD14-B2DB-93674B72A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4dda1946d_6_322:notes">
            <a:extLst>
              <a:ext uri="{FF2B5EF4-FFF2-40B4-BE49-F238E27FC236}">
                <a16:creationId xmlns:a16="http://schemas.microsoft.com/office/drawing/2014/main" id="{184E5B03-BB6F-15B6-5F02-A4F25BEB6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4dda1946d_6_322:notes">
            <a:extLst>
              <a:ext uri="{FF2B5EF4-FFF2-40B4-BE49-F238E27FC236}">
                <a16:creationId xmlns:a16="http://schemas.microsoft.com/office/drawing/2014/main" id="{9CF516AB-AA44-C327-0A62-42CB23DEAC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Je n’ai pu faire que 10% de mots </a:t>
            </a:r>
            <a:r>
              <a:rPr lang="fr-FR" dirty="0" err="1"/>
              <a:t>wordle</a:t>
            </a:r>
            <a:r>
              <a:rPr lang="fr-FR" dirty="0"/>
              <a:t> anglais (0% français)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Pas fait avec </a:t>
            </a:r>
            <a:r>
              <a:rPr lang="fr-FR" dirty="0" err="1"/>
              <a:t>ChatGPT</a:t>
            </a:r>
            <a:r>
              <a:rPr lang="fr-FR" dirty="0"/>
              <a:t> sinon le budget de la clé api </a:t>
            </a:r>
            <a:r>
              <a:rPr lang="fr-FR" dirty="0" err="1"/>
              <a:t>OpenIA</a:t>
            </a:r>
            <a:r>
              <a:rPr lang="fr-FR" dirty="0"/>
              <a:t> aurai explosé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446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>
          <a:extLst>
            <a:ext uri="{FF2B5EF4-FFF2-40B4-BE49-F238E27FC236}">
              <a16:creationId xmlns:a16="http://schemas.microsoft.com/office/drawing/2014/main" id="{2D2F7A60-87D6-82B3-0741-219060E00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F7730473-07C5-4343-DD5A-FA86C6E9DE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4dda1946d_6_308:notes">
            <a:extLst>
              <a:ext uri="{FF2B5EF4-FFF2-40B4-BE49-F238E27FC236}">
                <a16:creationId xmlns:a16="http://schemas.microsoft.com/office/drawing/2014/main" id="{583D3E06-CA7E-EC45-D297-825878C14E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Plateforme de </a:t>
            </a:r>
            <a:r>
              <a:rPr lang="fr-FR" dirty="0" err="1"/>
              <a:t>meta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0244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>
          <a:extLst>
            <a:ext uri="{FF2B5EF4-FFF2-40B4-BE49-F238E27FC236}">
              <a16:creationId xmlns:a16="http://schemas.microsoft.com/office/drawing/2014/main" id="{76DCBA29-C16C-787D-D868-EE2F30DA4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25F4D745-4873-8320-B38F-EA5CA36608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4dda1946d_6_308:notes">
            <a:extLst>
              <a:ext uri="{FF2B5EF4-FFF2-40B4-BE49-F238E27FC236}">
                <a16:creationId xmlns:a16="http://schemas.microsoft.com/office/drawing/2014/main" id="{CFB0756E-C508-CB95-A0C6-44F9CF0075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Plateforme de </a:t>
            </a:r>
            <a:r>
              <a:rPr lang="fr-FR" dirty="0" err="1"/>
              <a:t>meta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Il y a aussi une api que l’on peut appeler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Ça tourne en </a:t>
            </a:r>
            <a:r>
              <a:rPr lang="fr-FR" dirty="0" err="1"/>
              <a:t>local,sur</a:t>
            </a:r>
            <a:r>
              <a:rPr lang="fr-FR" dirty="0"/>
              <a:t> le port 11 434</a:t>
            </a:r>
          </a:p>
        </p:txBody>
      </p:sp>
    </p:spTree>
    <p:extLst>
      <p:ext uri="{BB962C8B-B14F-4D97-AF65-F5344CB8AC3E}">
        <p14:creationId xmlns:p14="http://schemas.microsoft.com/office/powerpoint/2010/main" val="2893680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L’algorithme se base sur le calcul de l’entropie c’est le nombre de bits moyen si on choisi un mot.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5220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0" name="Google Shape;10;p2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 title="fondo-01.png"/>
            <p:cNvPicPr preferRelativeResize="0"/>
            <p:nvPr/>
          </p:nvPicPr>
          <p:blipFill rotWithShape="1">
            <a:blip r:embed="rId3">
              <a:alphaModFix amt="90000"/>
            </a:blip>
            <a:srcRect t="50708" b="16020"/>
            <a:stretch/>
          </p:blipFill>
          <p:spPr>
            <a:xfrm>
              <a:off x="0" y="3432150"/>
              <a:ext cx="9144000" cy="1711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>
            <a:off x="4572000" y="2580409"/>
            <a:ext cx="4343400" cy="23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>
            <a:spLocks noGrp="1"/>
          </p:cNvSpPr>
          <p:nvPr>
            <p:ph type="pic" idx="2"/>
          </p:nvPr>
        </p:nvSpPr>
        <p:spPr>
          <a:xfrm>
            <a:off x="1476150" y="342900"/>
            <a:ext cx="1856100" cy="275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1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28" name="Google Shape;128;p21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21" title="fondo-5.png"/>
            <p:cNvPicPr preferRelativeResize="0"/>
            <p:nvPr/>
          </p:nvPicPr>
          <p:blipFill rotWithShape="1">
            <a:blip r:embed="rId3">
              <a:alphaModFix amt="90000"/>
            </a:blip>
            <a:srcRect r="51342"/>
            <a:stretch/>
          </p:blipFill>
          <p:spPr>
            <a:xfrm flipH="1">
              <a:off x="3456475" y="0"/>
              <a:ext cx="4449300" cy="5143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2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32" name="Google Shape;132;p22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22" title="fondo-01.png"/>
            <p:cNvPicPr preferRelativeResize="0"/>
            <p:nvPr/>
          </p:nvPicPr>
          <p:blipFill rotWithShape="1">
            <a:blip r:embed="rId3">
              <a:alphaModFix amt="90000"/>
            </a:blip>
            <a:srcRect t="41667"/>
            <a:stretch/>
          </p:blipFill>
          <p:spPr>
            <a:xfrm rot="10800000" flipH="1">
              <a:off x="0" y="802825"/>
              <a:ext cx="9144000" cy="30003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6" name="Google Shape;16;p3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3" title="fondo-03.png"/>
            <p:cNvPicPr preferRelativeResize="0"/>
            <p:nvPr/>
          </p:nvPicPr>
          <p:blipFill rotWithShape="1">
            <a:blip r:embed="rId3">
              <a:alphaModFix/>
            </a:blip>
            <a:srcRect t="5294" b="53147"/>
            <a:stretch/>
          </p:blipFill>
          <p:spPr>
            <a:xfrm>
              <a:off x="0" y="0"/>
              <a:ext cx="9144000" cy="2137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228600" y="34543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4633700" y="28274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24546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6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33" name="Google Shape;33;p6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6" title="fondo-4.png"/>
            <p:cNvPicPr preferRelativeResize="0"/>
            <p:nvPr/>
          </p:nvPicPr>
          <p:blipFill rotWithShape="1">
            <a:blip r:embed="rId3">
              <a:alphaModFix amt="90000"/>
            </a:blip>
            <a:srcRect b="35337"/>
            <a:stretch/>
          </p:blipFill>
          <p:spPr>
            <a:xfrm flipH="1">
              <a:off x="0" y="1817575"/>
              <a:ext cx="9144000" cy="33259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8686800" cy="11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228600" y="2236425"/>
            <a:ext cx="3719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5195775" y="1400175"/>
            <a:ext cx="3719700" cy="23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607000" cy="23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135550" y="1441675"/>
            <a:ext cx="4872900" cy="11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135550" y="278462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0"/>
          <p:cNvSpPr txBox="1">
            <a:spLocks noGrp="1"/>
          </p:cNvSpPr>
          <p:nvPr>
            <p:ph type="title"/>
          </p:nvPr>
        </p:nvSpPr>
        <p:spPr>
          <a:xfrm>
            <a:off x="228600" y="4342200"/>
            <a:ext cx="37272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1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52" name="Google Shape;52;p11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11" title="fondo-5.png"/>
            <p:cNvPicPr preferRelativeResize="0"/>
            <p:nvPr/>
          </p:nvPicPr>
          <p:blipFill rotWithShape="1">
            <a:blip r:embed="rId3">
              <a:alphaModFix amt="90000"/>
            </a:blip>
            <a:srcRect l="10559" r="56077"/>
            <a:stretch/>
          </p:blipFill>
          <p:spPr>
            <a:xfrm>
              <a:off x="0" y="0"/>
              <a:ext cx="3050752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5195775" y="1400175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ubTitle" idx="1"/>
          </p:nvPr>
        </p:nvSpPr>
        <p:spPr>
          <a:xfrm>
            <a:off x="3955900" y="2557175"/>
            <a:ext cx="16191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9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4"/>
          <p:cNvGrpSpPr/>
          <p:nvPr/>
        </p:nvGrpSpPr>
        <p:grpSpPr>
          <a:xfrm>
            <a:off x="0" y="0"/>
            <a:ext cx="9144002" cy="5143502"/>
            <a:chOff x="0" y="0"/>
            <a:chExt cx="9144002" cy="5143502"/>
          </a:xfrm>
        </p:grpSpPr>
        <p:pic>
          <p:nvPicPr>
            <p:cNvPr id="78" name="Google Shape;78;p14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4" title="fondo-02.png"/>
            <p:cNvPicPr preferRelativeResize="0"/>
            <p:nvPr/>
          </p:nvPicPr>
          <p:blipFill rotWithShape="1">
            <a:blip r:embed="rId3">
              <a:alphaModFix amt="90000"/>
            </a:blip>
            <a:srcRect l="69713" r="7853"/>
            <a:stretch/>
          </p:blipFill>
          <p:spPr>
            <a:xfrm>
              <a:off x="7092726" y="0"/>
              <a:ext cx="2051276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228600" y="3773736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228600" y="262875"/>
            <a:ext cx="6800100" cy="22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08325"/>
            <a:ext cx="8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9360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7" r:id="rId11"/>
    <p:sldLayoutId id="2147483668" r:id="rId12"/>
    <p:sldLayoutId id="2147483673" r:id="rId13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/>
        </p:nvSpPr>
        <p:spPr>
          <a:xfrm>
            <a:off x="7500000" y="305450"/>
            <a:ext cx="1301100" cy="1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Evan PASETAU</a:t>
            </a:r>
            <a:endParaRPr sz="18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0" name="Google Shape;150;p27"/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SOLVER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Artificielle II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1</a:t>
            </a:r>
            <a:endParaRPr dirty="0"/>
          </a:p>
        </p:txBody>
      </p:sp>
      <p:cxnSp>
        <p:nvCxnSpPr>
          <p:cNvPr id="152" name="Google Shape;152;p27"/>
          <p:cNvCxnSpPr/>
          <p:nvPr/>
        </p:nvCxnSpPr>
        <p:spPr>
          <a:xfrm rot="10800000">
            <a:off x="4572000" y="-148498"/>
            <a:ext cx="0" cy="391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81150913-C1A1-E31F-D540-9B77A01FCADD}"/>
              </a:ext>
            </a:extLst>
          </p:cNvPr>
          <p:cNvGrpSpPr>
            <a:grpSpLocks noChangeAspect="1"/>
          </p:cNvGrpSpPr>
          <p:nvPr/>
        </p:nvGrpSpPr>
        <p:grpSpPr>
          <a:xfrm>
            <a:off x="1197034" y="1754416"/>
            <a:ext cx="2027750" cy="1634667"/>
            <a:chOff x="868422" y="1683117"/>
            <a:chExt cx="1301101" cy="1048880"/>
          </a:xfrm>
        </p:grpSpPr>
        <p:pic>
          <p:nvPicPr>
            <p:cNvPr id="1028" name="Picture 4" descr="Wordle Türkçe by horobo">
              <a:extLst>
                <a:ext uri="{FF2B5EF4-FFF2-40B4-BE49-F238E27FC236}">
                  <a16:creationId xmlns:a16="http://schemas.microsoft.com/office/drawing/2014/main" id="{68F8AB3F-A014-6A2C-4FF1-4AE5491F2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422" y="1683117"/>
              <a:ext cx="1301101" cy="1032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 descr="Wordle Türkçe by horobo">
              <a:extLst>
                <a:ext uri="{FF2B5EF4-FFF2-40B4-BE49-F238E27FC236}">
                  <a16:creationId xmlns:a16="http://schemas.microsoft.com/office/drawing/2014/main" id="{D9170202-77AB-CEBD-1631-2323EC5C2B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826" b="67119"/>
            <a:stretch>
              <a:fillRect/>
            </a:stretch>
          </p:blipFill>
          <p:spPr bwMode="auto">
            <a:xfrm>
              <a:off x="1685853" y="2392455"/>
              <a:ext cx="483670" cy="339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D4255-03FE-47ED-E0A7-6979ECDC5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ALGORTITME</a:t>
            </a:r>
            <a:endParaRPr lang="fr-FR" sz="2400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9BA57F43-8331-F94A-C5D9-65B964D979CF}"/>
                  </a:ext>
                </a:extLst>
              </p:cNvPr>
              <p:cNvSpPr txBox="1"/>
              <p:nvPr/>
            </p:nvSpPr>
            <p:spPr>
              <a:xfrm>
                <a:off x="1290638" y="423862"/>
                <a:ext cx="2325445" cy="536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  <m:r>
                        <a:rPr lang="fr-FR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fr-FR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fr-FR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func>
                            <m:funcPr>
                              <m:ctrlPr>
                                <a:rPr lang="fr-FR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fr-FR" b="0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fr-FR" b="0" i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d>
                                <m:dPr>
                                  <m:ctrlPr>
                                    <a:rPr lang="fr-FR" b="0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fr-FR" b="0" i="1" smtClean="0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FR" b="0" i="1" smtClean="0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fr-FR" b="0" i="1" smtClean="0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fr-FR" b="0" i="1" smtClean="0">
                                              <a:solidFill>
                                                <a:schemeClr val="accent6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fr-FR" b="0" i="1" smtClean="0">
                                              <a:solidFill>
                                                <a:schemeClr val="accent6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fr-FR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9BA57F43-8331-F94A-C5D9-65B964D979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0638" y="423862"/>
                <a:ext cx="2325445" cy="5363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e 19">
            <a:extLst>
              <a:ext uri="{FF2B5EF4-FFF2-40B4-BE49-F238E27FC236}">
                <a16:creationId xmlns:a16="http://schemas.microsoft.com/office/drawing/2014/main" id="{0EF553C9-A851-4752-835C-B0C48E79CCB6}"/>
              </a:ext>
            </a:extLst>
          </p:cNvPr>
          <p:cNvGrpSpPr/>
          <p:nvPr/>
        </p:nvGrpSpPr>
        <p:grpSpPr>
          <a:xfrm>
            <a:off x="-495299" y="1348115"/>
            <a:ext cx="6591299" cy="596482"/>
            <a:chOff x="-495299" y="1348115"/>
            <a:chExt cx="6591299" cy="59648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3560C8B5-9A50-56CB-8011-E90393BF61B6}"/>
                    </a:ext>
                  </a:extLst>
                </p:cNvPr>
                <p:cNvSpPr txBox="1"/>
                <p:nvPr/>
              </p:nvSpPr>
              <p:spPr>
                <a:xfrm>
                  <a:off x="-495299" y="1636820"/>
                  <a:ext cx="457200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fr-FR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d>
                        <m:r>
                          <a:rPr lang="fr-FR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=5,89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3560C8B5-9A50-56CB-8011-E90393BF61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95299" y="1636820"/>
                  <a:ext cx="4572000" cy="30777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01D52F6E-3F38-6D8B-3710-2C9AFB5B0283}"/>
                </a:ext>
              </a:extLst>
            </p:cNvPr>
            <p:cNvSpPr txBox="1"/>
            <p:nvPr/>
          </p:nvSpPr>
          <p:spPr>
            <a:xfrm>
              <a:off x="1276350" y="1348115"/>
              <a:ext cx="48196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fr-FR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EFEFEF"/>
                  </a:solidFill>
                  <a:effectLst/>
                  <a:uLnTx/>
                  <a:uFillTx/>
                  <a:latin typeface="Nothing Font (5x7)" panose="00000400000000000000" pitchFamily="50" charset="0"/>
                  <a:cs typeface="Nothing Font (5x7)" panose="00000400000000000000" pitchFamily="50" charset="0"/>
                  <a:sym typeface="Cossette Texte"/>
                </a:rPr>
                <a:t>Soare</a:t>
              </a:r>
              <a:endParaRPr lang="fr-FR" dirty="0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60C48B20-8A1D-2B1F-848B-595B269A7A91}"/>
              </a:ext>
            </a:extLst>
          </p:cNvPr>
          <p:cNvGrpSpPr/>
          <p:nvPr/>
        </p:nvGrpSpPr>
        <p:grpSpPr>
          <a:xfrm>
            <a:off x="1400187" y="1348116"/>
            <a:ext cx="6577010" cy="596482"/>
            <a:chOff x="1400187" y="1348116"/>
            <a:chExt cx="6577010" cy="59648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ZoneTexte 14">
                  <a:extLst>
                    <a:ext uri="{FF2B5EF4-FFF2-40B4-BE49-F238E27FC236}">
                      <a16:creationId xmlns:a16="http://schemas.microsoft.com/office/drawing/2014/main" id="{A13CB60B-D1A6-3BC2-811A-8BF727D4EA3A}"/>
                    </a:ext>
                  </a:extLst>
                </p:cNvPr>
                <p:cNvSpPr txBox="1"/>
                <p:nvPr/>
              </p:nvSpPr>
              <p:spPr>
                <a:xfrm>
                  <a:off x="1400187" y="1636821"/>
                  <a:ext cx="457200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fr-FR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d>
                        <m:r>
                          <a:rPr lang="fr-FR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=5,74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>
            <p:sp>
              <p:nvSpPr>
                <p:cNvPr id="15" name="ZoneTexte 14">
                  <a:extLst>
                    <a:ext uri="{FF2B5EF4-FFF2-40B4-BE49-F238E27FC236}">
                      <a16:creationId xmlns:a16="http://schemas.microsoft.com/office/drawing/2014/main" id="{A13CB60B-D1A6-3BC2-811A-8BF727D4EA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0187" y="1636821"/>
                  <a:ext cx="4572000" cy="30777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9490C839-8426-C908-859C-89CF1A1521E3}"/>
                </a:ext>
              </a:extLst>
            </p:cNvPr>
            <p:cNvSpPr txBox="1"/>
            <p:nvPr/>
          </p:nvSpPr>
          <p:spPr>
            <a:xfrm>
              <a:off x="3157547" y="1348116"/>
              <a:ext cx="48196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fr-FR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EFEFEF"/>
                  </a:solidFill>
                  <a:effectLst/>
                  <a:uLnTx/>
                  <a:uFillTx/>
                  <a:latin typeface="Nothing Font (5x7)" panose="00000400000000000000" pitchFamily="50" charset="0"/>
                  <a:cs typeface="Nothing Font (5x7)" panose="00000400000000000000" pitchFamily="50" charset="0"/>
                  <a:sym typeface="Cossette Texte"/>
                </a:rPr>
                <a:t>Taire</a:t>
              </a:r>
              <a:endParaRPr lang="fr-FR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E2B69D69-E7C1-8CC0-FF13-7E08E534597D}"/>
                  </a:ext>
                </a:extLst>
              </p:cNvPr>
              <p:cNvSpPr txBox="1"/>
              <p:nvPr/>
            </p:nvSpPr>
            <p:spPr>
              <a:xfrm>
                <a:off x="3005138" y="441424"/>
                <a:ext cx="3514725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:r>
                  <a:rPr lang="fr-FR" b="0" dirty="0">
                    <a:solidFill>
                      <a:schemeClr val="accent6"/>
                    </a:solidFill>
                    <a:ea typeface="Cambria Math" panose="02040503050406030204" pitchFamily="18" charset="0"/>
                  </a:rPr>
                  <a:t>                                  </a:t>
                </a:r>
                <a14:m>
                  <m:oMath xmlns:m="http://schemas.openxmlformats.org/officeDocument/2006/math">
                    <m: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20 </m:t>
                    </m:r>
                    <m:r>
                      <m:rPr>
                        <m:sty m:val="p"/>
                      </m:rP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bits</m:t>
                    </m:r>
                    <m: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→0.000095%</m:t>
                    </m:r>
                  </m:oMath>
                </a14:m>
                <a:endParaRPr lang="fr-FR" b="0" i="0" dirty="0">
                  <a:solidFill>
                    <a:schemeClr val="accent6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:r>
                  <a:rPr lang="fr-FR" b="0" dirty="0">
                    <a:solidFill>
                      <a:schemeClr val="accent6"/>
                    </a:solidFill>
                    <a:ea typeface="Cambria Math" panose="02040503050406030204" pitchFamily="18" charset="0"/>
                  </a:rPr>
                  <a:t>                                    </a:t>
                </a:r>
                <a14:m>
                  <m:oMath xmlns:m="http://schemas.openxmlformats.org/officeDocument/2006/math">
                    <m: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 </m:t>
                    </m:r>
                    <m:r>
                      <m:rPr>
                        <m:sty m:val="p"/>
                      </m:rP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bit</m:t>
                    </m:r>
                    <m:r>
                      <a:rPr lang="fr-FR" b="0" i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→50%</m:t>
                    </m:r>
                  </m:oMath>
                </a14:m>
                <a:endParaRPr lang="fr-FR" b="0" dirty="0">
                  <a:solidFill>
                    <a:schemeClr val="accent6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E2B69D69-E7C1-8CC0-FF13-7E08E53459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5138" y="441424"/>
                <a:ext cx="3514725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266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BA53E-911A-59D8-633D-9EA2E2AF4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6;p31">
            <a:extLst>
              <a:ext uri="{FF2B5EF4-FFF2-40B4-BE49-F238E27FC236}">
                <a16:creationId xmlns:a16="http://schemas.microsoft.com/office/drawing/2014/main" id="{1D30556A-AB34-D1C4-CC90-2748FB77CA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-5970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HUMAIN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pic>
        <p:nvPicPr>
          <p:cNvPr id="5" name="Picture 4" descr="A screenshot of a game&#10;&#10;AI-generated content may be incorrect.">
            <a:extLst>
              <a:ext uri="{FF2B5EF4-FFF2-40B4-BE49-F238E27FC236}">
                <a16:creationId xmlns:a16="http://schemas.microsoft.com/office/drawing/2014/main" id="{96E054CE-7139-19DD-C9C7-B1EBE8B14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725" y="107670"/>
            <a:ext cx="3997555" cy="4875630"/>
          </a:xfrm>
          <a:prstGeom prst="rect">
            <a:avLst/>
          </a:prstGeom>
        </p:spPr>
      </p:pic>
      <p:pic>
        <p:nvPicPr>
          <p:cNvPr id="7" name="Image 6" descr="Une image contenant texte, capture d’écran, affichage, nombre&#10;&#10;Le contenu généré par l’IA peut être incorrect.">
            <a:extLst>
              <a:ext uri="{FF2B5EF4-FFF2-40B4-BE49-F238E27FC236}">
                <a16:creationId xmlns:a16="http://schemas.microsoft.com/office/drawing/2014/main" id="{B8CBD640-23ED-E750-6C50-E7467453C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4024313"/>
            <a:ext cx="731160" cy="728662"/>
          </a:xfrm>
          <a:prstGeom prst="roundRect">
            <a:avLst>
              <a:gd name="adj" fmla="val 4647"/>
            </a:avLst>
          </a:prstGeom>
        </p:spPr>
      </p:pic>
    </p:spTree>
    <p:extLst>
      <p:ext uri="{BB962C8B-B14F-4D97-AF65-F5344CB8AC3E}">
        <p14:creationId xmlns:p14="http://schemas.microsoft.com/office/powerpoint/2010/main" val="217635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91F19-401D-A407-C12C-B5595E6F4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6;p31">
            <a:extLst>
              <a:ext uri="{FF2B5EF4-FFF2-40B4-BE49-F238E27FC236}">
                <a16:creationId xmlns:a16="http://schemas.microsoft.com/office/drawing/2014/main" id="{A3EE03E0-56C4-26EC-8A80-CDAF3435E7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-5970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HUMAIN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pic>
        <p:nvPicPr>
          <p:cNvPr id="5" name="Picture 4" descr="A screenshot of a game&#10;&#10;AI-generated content may be incorrect.">
            <a:extLst>
              <a:ext uri="{FF2B5EF4-FFF2-40B4-BE49-F238E27FC236}">
                <a16:creationId xmlns:a16="http://schemas.microsoft.com/office/drawing/2014/main" id="{02E43E28-F900-6F03-01EC-CFBAFF345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684" y="107670"/>
            <a:ext cx="1680596" cy="2049744"/>
          </a:xfrm>
          <a:prstGeom prst="rect">
            <a:avLst/>
          </a:prstGeom>
        </p:spPr>
      </p:pic>
      <p:pic>
        <p:nvPicPr>
          <p:cNvPr id="7" name="Image 6" descr="Une image contenant texte, capture d’écran, affichage, nombre&#10;&#10;Le contenu généré par l’IA peut être incorrect.">
            <a:extLst>
              <a:ext uri="{FF2B5EF4-FFF2-40B4-BE49-F238E27FC236}">
                <a16:creationId xmlns:a16="http://schemas.microsoft.com/office/drawing/2014/main" id="{7B4F7691-50D7-943A-2C0D-49C4EDA71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288" y="377055"/>
            <a:ext cx="4214102" cy="4199707"/>
          </a:xfrm>
          <a:prstGeom prst="roundRect">
            <a:avLst>
              <a:gd name="adj" fmla="val 4647"/>
            </a:avLst>
          </a:prstGeom>
        </p:spPr>
      </p:pic>
    </p:spTree>
    <p:extLst>
      <p:ext uri="{BB962C8B-B14F-4D97-AF65-F5344CB8AC3E}">
        <p14:creationId xmlns:p14="http://schemas.microsoft.com/office/powerpoint/2010/main" val="3397036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D4D5FE0F-5130-E279-96CD-677E3BCD86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748057"/>
              </p:ext>
            </p:extLst>
          </p:nvPr>
        </p:nvGraphicFramePr>
        <p:xfrm>
          <a:off x="1374379" y="600075"/>
          <a:ext cx="6395242" cy="2708280"/>
        </p:xfrm>
        <a:graphic>
          <a:graphicData uri="http://schemas.openxmlformats.org/drawingml/2006/table">
            <a:tbl>
              <a:tblPr>
                <a:tableStyleId>{C5E532B2-0EA9-42F3-BED8-3C4CEA6CE6D5}</a:tableStyleId>
              </a:tblPr>
              <a:tblGrid>
                <a:gridCol w="1361416">
                  <a:extLst>
                    <a:ext uri="{9D8B030D-6E8A-4147-A177-3AD203B41FA5}">
                      <a16:colId xmlns:a16="http://schemas.microsoft.com/office/drawing/2014/main" val="4254931865"/>
                    </a:ext>
                  </a:extLst>
                </a:gridCol>
                <a:gridCol w="893230">
                  <a:extLst>
                    <a:ext uri="{9D8B030D-6E8A-4147-A177-3AD203B41FA5}">
                      <a16:colId xmlns:a16="http://schemas.microsoft.com/office/drawing/2014/main" val="3707035318"/>
                    </a:ext>
                  </a:extLst>
                </a:gridCol>
                <a:gridCol w="923925">
                  <a:extLst>
                    <a:ext uri="{9D8B030D-6E8A-4147-A177-3AD203B41FA5}">
                      <a16:colId xmlns:a16="http://schemas.microsoft.com/office/drawing/2014/main" val="1287184782"/>
                    </a:ext>
                  </a:extLst>
                </a:gridCol>
                <a:gridCol w="1203141">
                  <a:extLst>
                    <a:ext uri="{9D8B030D-6E8A-4147-A177-3AD203B41FA5}">
                      <a16:colId xmlns:a16="http://schemas.microsoft.com/office/drawing/2014/main" val="3296774342"/>
                    </a:ext>
                  </a:extLst>
                </a:gridCol>
                <a:gridCol w="1006765">
                  <a:extLst>
                    <a:ext uri="{9D8B030D-6E8A-4147-A177-3AD203B41FA5}">
                      <a16:colId xmlns:a16="http://schemas.microsoft.com/office/drawing/2014/main" val="151034988"/>
                    </a:ext>
                  </a:extLst>
                </a:gridCol>
                <a:gridCol w="1006765">
                  <a:extLst>
                    <a:ext uri="{9D8B030D-6E8A-4147-A177-3AD203B41FA5}">
                      <a16:colId xmlns:a16="http://schemas.microsoft.com/office/drawing/2014/main" val="2703624509"/>
                    </a:ext>
                  </a:extLst>
                </a:gridCol>
              </a:tblGrid>
              <a:tr h="27082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 err="1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Resultat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Algo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Moi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Gemini 3Pro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 err="1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ChatGPT</a:t>
                      </a: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Gemma3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7757479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1 mot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 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481373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2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49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1638028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3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1240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07796513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4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939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2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24564262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5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77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69211099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6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4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73252364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Echec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5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194119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Total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2315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3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2243382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</a:t>
                      </a:r>
                      <a:r>
                        <a:rPr lang="fr-FR" sz="1400" u="none" strike="noStrike" dirty="0" err="1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Avg</a:t>
                      </a: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 Time (s)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0,04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300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100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Nothing Font (5x7)" panose="00000400000000000000" pitchFamily="50" charset="0"/>
                          <a:ea typeface="Inter Tight" panose="020B0604020202020204" charset="0"/>
                          <a:cs typeface="Nothing Font (5x7)" panose="00000400000000000000" pitchFamily="50" charset="0"/>
                        </a:rPr>
                        <a:t>30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Nothing Font (5x7)" panose="00000400000000000000" pitchFamily="50" charset="0"/>
                        <a:ea typeface="Inter Tight" panose="020B0604020202020204" charset="0"/>
                        <a:cs typeface="Nothing Font (5x7)" panose="00000400000000000000" pitchFamily="50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1468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01AC6D30-3D25-6D8D-65D4-F355B80E4780}"/>
              </a:ext>
            </a:extLst>
          </p:cNvPr>
          <p:cNvSpPr txBox="1">
            <a:spLocks/>
          </p:cNvSpPr>
          <p:nvPr/>
        </p:nvSpPr>
        <p:spPr>
          <a:xfrm>
            <a:off x="44450" y="3973200"/>
            <a:ext cx="8686800" cy="11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25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ossette Texte"/>
              <a:buNone/>
              <a:defRPr sz="5200" b="0" i="0" u="none" strike="noStrike" cap="none">
                <a:solidFill>
                  <a:srgbClr val="191919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r>
              <a:rPr lang="fr-FR" sz="20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RESULTATS</a:t>
            </a:r>
            <a:endParaRPr lang="fr-FR" sz="1800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560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EFD0E-129A-DB0F-5BE2-8B63D6579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A129E3AB-EC77-1215-8AD5-58E391A3D9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4285854"/>
              </p:ext>
            </p:extLst>
          </p:nvPr>
        </p:nvGraphicFramePr>
        <p:xfrm>
          <a:off x="376237" y="304800"/>
          <a:ext cx="8391525" cy="453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85368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0" name="Google Shape;280;p36"/>
          <p:cNvCxnSpPr/>
          <p:nvPr/>
        </p:nvCxnSpPr>
        <p:spPr>
          <a:xfrm rot="10800000">
            <a:off x="-2362200" y="-1625701"/>
            <a:ext cx="0" cy="370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sp>
        <p:nvSpPr>
          <p:cNvPr id="281" name="Google Shape;281;p36"/>
          <p:cNvSpPr txBox="1">
            <a:spLocks noGrp="1"/>
          </p:cNvSpPr>
          <p:nvPr>
            <p:ph type="ctrTitle" idx="4294967295"/>
          </p:nvPr>
        </p:nvSpPr>
        <p:spPr>
          <a:xfrm>
            <a:off x="342900" y="316684"/>
            <a:ext cx="1296600" cy="2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Résultats de l’algorithme</a:t>
            </a:r>
          </a:p>
        </p:txBody>
      </p:sp>
      <p:cxnSp>
        <p:nvCxnSpPr>
          <p:cNvPr id="282" name="Google Shape;282;p36"/>
          <p:cNvCxnSpPr/>
          <p:nvPr/>
        </p:nvCxnSpPr>
        <p:spPr>
          <a:xfrm>
            <a:off x="2709950" y="3804875"/>
            <a:ext cx="654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A880C7F-CF91-1715-8662-9B5AF9048A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8103705"/>
              </p:ext>
            </p:extLst>
          </p:nvPr>
        </p:nvGraphicFramePr>
        <p:xfrm>
          <a:off x="2889493" y="210268"/>
          <a:ext cx="5833789" cy="3468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D9C79EE-B715-1C9E-72AD-6BBD8ED143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3614441"/>
              </p:ext>
            </p:extLst>
          </p:nvPr>
        </p:nvGraphicFramePr>
        <p:xfrm>
          <a:off x="2886075" y="5233268"/>
          <a:ext cx="5841701" cy="3463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7A14038-A1B5-5516-5129-48BBD8A9B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0" name="Google Shape;280;p36">
            <a:extLst>
              <a:ext uri="{FF2B5EF4-FFF2-40B4-BE49-F238E27FC236}">
                <a16:creationId xmlns:a16="http://schemas.microsoft.com/office/drawing/2014/main" id="{925CEB4E-DB30-EBEC-DD8F-16D469338C44}"/>
              </a:ext>
            </a:extLst>
          </p:cNvPr>
          <p:cNvCxnSpPr/>
          <p:nvPr/>
        </p:nvCxnSpPr>
        <p:spPr>
          <a:xfrm rot="10800000">
            <a:off x="-2362200" y="-1625701"/>
            <a:ext cx="0" cy="370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82" name="Google Shape;282;p36">
            <a:extLst>
              <a:ext uri="{FF2B5EF4-FFF2-40B4-BE49-F238E27FC236}">
                <a16:creationId xmlns:a16="http://schemas.microsoft.com/office/drawing/2014/main" id="{879EAF13-2914-43FA-D8D4-0BF72F70FD56}"/>
              </a:ext>
            </a:extLst>
          </p:cNvPr>
          <p:cNvCxnSpPr/>
          <p:nvPr/>
        </p:nvCxnSpPr>
        <p:spPr>
          <a:xfrm>
            <a:off x="2709950" y="1175975"/>
            <a:ext cx="654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7315404-08EA-EDCB-DA26-0EA12EF182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1037734"/>
              </p:ext>
            </p:extLst>
          </p:nvPr>
        </p:nvGraphicFramePr>
        <p:xfrm>
          <a:off x="2889493" y="-3590207"/>
          <a:ext cx="5833789" cy="3468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98B844F-8073-3C31-2964-558F245077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4838106"/>
              </p:ext>
            </p:extLst>
          </p:nvPr>
        </p:nvGraphicFramePr>
        <p:xfrm>
          <a:off x="2886075" y="1432793"/>
          <a:ext cx="5841701" cy="3463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Google Shape;281;p36">
            <a:extLst>
              <a:ext uri="{FF2B5EF4-FFF2-40B4-BE49-F238E27FC236}">
                <a16:creationId xmlns:a16="http://schemas.microsoft.com/office/drawing/2014/main" id="{EB6232AD-7E08-D6A0-E5F7-3F874319898E}"/>
              </a:ext>
            </a:extLst>
          </p:cNvPr>
          <p:cNvSpPr txBox="1">
            <a:spLocks/>
          </p:cNvSpPr>
          <p:nvPr/>
        </p:nvSpPr>
        <p:spPr>
          <a:xfrm>
            <a:off x="342900" y="316684"/>
            <a:ext cx="1296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r>
              <a:rPr lang="fr-FR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Résultats de l’algorithme</a:t>
            </a:r>
          </a:p>
        </p:txBody>
      </p:sp>
    </p:spTree>
    <p:extLst>
      <p:ext uri="{BB962C8B-B14F-4D97-AF65-F5344CB8AC3E}">
        <p14:creationId xmlns:p14="http://schemas.microsoft.com/office/powerpoint/2010/main" val="359882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9C477-F908-20DE-3521-06045A41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556BD86-35CD-021E-AE51-95D5087B0426}"/>
              </a:ext>
            </a:extLst>
          </p:cNvPr>
          <p:cNvGraphicFramePr>
            <a:graphicFrameLocks/>
          </p:cNvGraphicFramePr>
          <p:nvPr/>
        </p:nvGraphicFramePr>
        <p:xfrm>
          <a:off x="376237" y="304800"/>
          <a:ext cx="8391525" cy="453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22381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80B966A-A4E0-4AE9-F204-F9FF9B7BB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>
            <a:extLst>
              <a:ext uri="{FF2B5EF4-FFF2-40B4-BE49-F238E27FC236}">
                <a16:creationId xmlns:a16="http://schemas.microsoft.com/office/drawing/2014/main" id="{C8F7D3A1-1CB7-C1F2-A36C-92ABCE864AB5}"/>
              </a:ext>
            </a:extLst>
          </p:cNvPr>
          <p:cNvSpPr txBox="1"/>
          <p:nvPr/>
        </p:nvSpPr>
        <p:spPr>
          <a:xfrm>
            <a:off x="7500000" y="305450"/>
            <a:ext cx="1301100" cy="1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Evan PASETAU</a:t>
            </a:r>
            <a:endParaRPr sz="18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0" name="Google Shape;150;p27">
            <a:extLst>
              <a:ext uri="{FF2B5EF4-FFF2-40B4-BE49-F238E27FC236}">
                <a16:creationId xmlns:a16="http://schemas.microsoft.com/office/drawing/2014/main" id="{126EEC81-AA5F-C1AC-5AAA-7339453D899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SOLVER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sp>
        <p:nvSpPr>
          <p:cNvPr id="151" name="Google Shape;151;p27">
            <a:extLst>
              <a:ext uri="{FF2B5EF4-FFF2-40B4-BE49-F238E27FC236}">
                <a16:creationId xmlns:a16="http://schemas.microsoft.com/office/drawing/2014/main" id="{01E12921-A048-B886-C124-D880A044581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Artificielle II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1</a:t>
            </a:r>
            <a:endParaRPr dirty="0"/>
          </a:p>
        </p:txBody>
      </p:sp>
      <p:cxnSp>
        <p:nvCxnSpPr>
          <p:cNvPr id="152" name="Google Shape;152;p27">
            <a:extLst>
              <a:ext uri="{FF2B5EF4-FFF2-40B4-BE49-F238E27FC236}">
                <a16:creationId xmlns:a16="http://schemas.microsoft.com/office/drawing/2014/main" id="{47830FD4-8A04-D7C3-228D-6F542A79C080}"/>
              </a:ext>
            </a:extLst>
          </p:cNvPr>
          <p:cNvCxnSpPr/>
          <p:nvPr/>
        </p:nvCxnSpPr>
        <p:spPr>
          <a:xfrm rot="10800000">
            <a:off x="4572000" y="-148498"/>
            <a:ext cx="0" cy="391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9CF659C3-2315-E087-84EB-AE41820677AA}"/>
              </a:ext>
            </a:extLst>
          </p:cNvPr>
          <p:cNvGrpSpPr>
            <a:grpSpLocks noChangeAspect="1"/>
          </p:cNvGrpSpPr>
          <p:nvPr/>
        </p:nvGrpSpPr>
        <p:grpSpPr>
          <a:xfrm>
            <a:off x="1197034" y="1754416"/>
            <a:ext cx="2027750" cy="1634667"/>
            <a:chOff x="868422" y="1683117"/>
            <a:chExt cx="1301101" cy="1048880"/>
          </a:xfrm>
        </p:grpSpPr>
        <p:pic>
          <p:nvPicPr>
            <p:cNvPr id="1028" name="Picture 4" descr="Wordle Türkçe by horobo">
              <a:extLst>
                <a:ext uri="{FF2B5EF4-FFF2-40B4-BE49-F238E27FC236}">
                  <a16:creationId xmlns:a16="http://schemas.microsoft.com/office/drawing/2014/main" id="{62B01282-251F-33C9-DDC9-1D40D59C95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422" y="1683117"/>
              <a:ext cx="1301101" cy="1032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 descr="Wordle Türkçe by horobo">
              <a:extLst>
                <a:ext uri="{FF2B5EF4-FFF2-40B4-BE49-F238E27FC236}">
                  <a16:creationId xmlns:a16="http://schemas.microsoft.com/office/drawing/2014/main" id="{D4149D2B-A930-66E8-9CA9-66658C702B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826" b="67119"/>
            <a:stretch>
              <a:fillRect/>
            </a:stretch>
          </p:blipFill>
          <p:spPr bwMode="auto">
            <a:xfrm>
              <a:off x="1685853" y="2392455"/>
              <a:ext cx="483670" cy="339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8706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>
            <a:spLocks noGrp="1"/>
          </p:cNvSpPr>
          <p:nvPr>
            <p:ph type="title"/>
          </p:nvPr>
        </p:nvSpPr>
        <p:spPr>
          <a:xfrm>
            <a:off x="228600" y="3773736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Qu’es que</a:t>
            </a:r>
            <a:b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</a:b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?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cxnSp>
        <p:nvCxnSpPr>
          <p:cNvPr id="221" name="Google Shape;221;p30"/>
          <p:cNvCxnSpPr/>
          <p:nvPr/>
        </p:nvCxnSpPr>
        <p:spPr>
          <a:xfrm rot="10800000">
            <a:off x="313211" y="4914927"/>
            <a:ext cx="785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pic>
        <p:nvPicPr>
          <p:cNvPr id="5" name="Picture 4" descr="A screenshot of a game&#10;&#10;AI-generated content may be incorrect.">
            <a:extLst>
              <a:ext uri="{FF2B5EF4-FFF2-40B4-BE49-F238E27FC236}">
                <a16:creationId xmlns:a16="http://schemas.microsoft.com/office/drawing/2014/main" id="{8DBB1471-4089-1045-E6DA-2F741D1E4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45" y="155294"/>
            <a:ext cx="3296110" cy="4020111"/>
          </a:xfrm>
          <a:prstGeom prst="rect">
            <a:avLst/>
          </a:prstGeom>
        </p:spPr>
      </p:pic>
      <p:pic>
        <p:nvPicPr>
          <p:cNvPr id="2050" name="Picture 2" descr="Motus - 2ème Edition - Jeux vidéo - Achat &amp; prix | fnac">
            <a:extLst>
              <a:ext uri="{FF2B5EF4-FFF2-40B4-BE49-F238E27FC236}">
                <a16:creationId xmlns:a16="http://schemas.microsoft.com/office/drawing/2014/main" id="{1FD9BE0D-F1E9-4EE0-4B1B-6912FFABA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550" y="155294"/>
            <a:ext cx="1463675" cy="2133291"/>
          </a:xfrm>
          <a:prstGeom prst="roundRect">
            <a:avLst>
              <a:gd name="adj" fmla="val 267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tus du 06/07/18 - Intégrale">
            <a:extLst>
              <a:ext uri="{FF2B5EF4-FFF2-40B4-BE49-F238E27FC236}">
                <a16:creationId xmlns:a16="http://schemas.microsoft.com/office/drawing/2014/main" id="{80174E50-F72D-54BC-F3F5-76BAD33BB7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7" r="29219" b="22893"/>
          <a:stretch>
            <a:fillRect/>
          </a:stretch>
        </p:blipFill>
        <p:spPr bwMode="auto">
          <a:xfrm>
            <a:off x="3638550" y="2342259"/>
            <a:ext cx="2414588" cy="2475567"/>
          </a:xfrm>
          <a:prstGeom prst="roundRect">
            <a:avLst>
              <a:gd name="adj" fmla="val 207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8686800" cy="11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PROCESS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lvl="0"/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ETUDIES</a:t>
            </a:r>
            <a:endParaRPr dirty="0"/>
          </a:p>
        </p:txBody>
      </p:sp>
      <p:sp>
        <p:nvSpPr>
          <p:cNvPr id="305" name="Google Shape;305;p38"/>
          <p:cNvSpPr txBox="1"/>
          <p:nvPr/>
        </p:nvSpPr>
        <p:spPr>
          <a:xfrm>
            <a:off x="342918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L’HUMAIN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342896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C’est moi qui ai fait les parties et je ne suis pas très bon.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2546216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ALGORITHME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2546198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Un algorithme de qui maximise l’entropie aux premier tours et choisi le mots le plus probable.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4749514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LOCAL SLM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4749499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Un petit modèle qui tourne en local Gemma3:1b et Llama3.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1" name="Google Shape;311;p38"/>
          <p:cNvSpPr txBox="1"/>
          <p:nvPr/>
        </p:nvSpPr>
        <p:spPr>
          <a:xfrm>
            <a:off x="6952812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ONLINE LLM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12" name="Google Shape;312;p38"/>
          <p:cNvSpPr txBox="1"/>
          <p:nvPr/>
        </p:nvSpPr>
        <p:spPr>
          <a:xfrm>
            <a:off x="6952800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Les deux modèles Gemini 3 Pro vs ChatGPT 5.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3" name="Google Shape;313;p38"/>
          <p:cNvSpPr txBox="1"/>
          <p:nvPr/>
        </p:nvSpPr>
        <p:spPr>
          <a:xfrm>
            <a:off x="342918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{01}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4" name="Google Shape;314;p38"/>
          <p:cNvSpPr txBox="1"/>
          <p:nvPr/>
        </p:nvSpPr>
        <p:spPr>
          <a:xfrm>
            <a:off x="2546216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{02}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5" name="Google Shape;315;p38"/>
          <p:cNvSpPr txBox="1"/>
          <p:nvPr/>
        </p:nvSpPr>
        <p:spPr>
          <a:xfrm>
            <a:off x="4749514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{03}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6" name="Google Shape;316;p38"/>
          <p:cNvSpPr txBox="1"/>
          <p:nvPr/>
        </p:nvSpPr>
        <p:spPr>
          <a:xfrm>
            <a:off x="6952812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{04}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cxnSp>
        <p:nvCxnSpPr>
          <p:cNvPr id="317" name="Google Shape;317;p38"/>
          <p:cNvCxnSpPr/>
          <p:nvPr/>
        </p:nvCxnSpPr>
        <p:spPr>
          <a:xfrm>
            <a:off x="342900" y="-153943"/>
            <a:ext cx="0" cy="2997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18" name="Google Shape;318;p38"/>
          <p:cNvCxnSpPr/>
          <p:nvPr/>
        </p:nvCxnSpPr>
        <p:spPr>
          <a:xfrm>
            <a:off x="2523925" y="-153943"/>
            <a:ext cx="0" cy="3436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19" name="Google Shape;319;p38"/>
          <p:cNvCxnSpPr/>
          <p:nvPr/>
        </p:nvCxnSpPr>
        <p:spPr>
          <a:xfrm>
            <a:off x="4738250" y="-153943"/>
            <a:ext cx="0" cy="464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20" name="Google Shape;320;p38"/>
          <p:cNvCxnSpPr/>
          <p:nvPr/>
        </p:nvCxnSpPr>
        <p:spPr>
          <a:xfrm>
            <a:off x="6952600" y="-153943"/>
            <a:ext cx="0" cy="4521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83438297-7801-D2B8-849F-20EEBA45AA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17"/>
          <a:stretch>
            <a:fillRect/>
          </a:stretch>
        </p:blipFill>
        <p:spPr>
          <a:xfrm>
            <a:off x="86841" y="103102"/>
            <a:ext cx="3934249" cy="1858516"/>
          </a:xfrm>
          <a:prstGeom prst="roundRect">
            <a:avLst>
              <a:gd name="adj" fmla="val 5339"/>
            </a:avLst>
          </a:prstGeom>
        </p:spPr>
      </p:pic>
      <p:pic>
        <p:nvPicPr>
          <p:cNvPr id="11" name="Image 10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116A411A-CCFE-B38E-22DA-67FB8E57C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41" y="2073128"/>
            <a:ext cx="3934249" cy="2799628"/>
          </a:xfrm>
          <a:prstGeom prst="roundRect">
            <a:avLst>
              <a:gd name="adj" fmla="val 3894"/>
            </a:avLst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1EAF370-C2A7-689E-E383-9B654F83B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608" y="218806"/>
            <a:ext cx="1772608" cy="65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17288B38-8FE4-BF24-8BEA-7CB0E32D7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2376" y="168149"/>
            <a:ext cx="2717073" cy="4623591"/>
          </a:xfrm>
          <a:prstGeom prst="roundRect">
            <a:avLst>
              <a:gd name="adj" fmla="val 6138"/>
            </a:avLst>
          </a:prstGeom>
        </p:spPr>
      </p:pic>
    </p:spTree>
    <p:extLst>
      <p:ext uri="{BB962C8B-B14F-4D97-AF65-F5344CB8AC3E}">
        <p14:creationId xmlns:p14="http://schemas.microsoft.com/office/powerpoint/2010/main" val="3330262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CALLING API</a:t>
            </a:r>
            <a:endParaRPr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9F6189-A841-EE0E-2FD8-4DEFFFB6C8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" r="50877" b="595"/>
          <a:stretch>
            <a:fillRect/>
          </a:stretch>
        </p:blipFill>
        <p:spPr>
          <a:xfrm>
            <a:off x="75090" y="113689"/>
            <a:ext cx="5633894" cy="2920555"/>
          </a:xfrm>
          <a:prstGeom prst="roundRect">
            <a:avLst>
              <a:gd name="adj" fmla="val 2998"/>
            </a:avLst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5E4C76B-A1DB-B87C-54F6-B4AE2E23B1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604" r="272" b="561"/>
          <a:stretch>
            <a:fillRect/>
          </a:stretch>
        </p:blipFill>
        <p:spPr>
          <a:xfrm>
            <a:off x="4319337" y="2641878"/>
            <a:ext cx="4675721" cy="2424588"/>
          </a:xfrm>
          <a:prstGeom prst="roundRect">
            <a:avLst>
              <a:gd name="adj" fmla="val 3150"/>
            </a:avLst>
          </a:prstGeom>
        </p:spPr>
      </p:pic>
      <p:pic>
        <p:nvPicPr>
          <p:cNvPr id="12" name="Picture 11" descr="A close up of a logo&#10;&#10;AI-generated content may be incorrect.">
            <a:extLst>
              <a:ext uri="{FF2B5EF4-FFF2-40B4-BE49-F238E27FC236}">
                <a16:creationId xmlns:a16="http://schemas.microsoft.com/office/drawing/2014/main" id="{3B6D373A-BDBD-128E-1028-C4BA2BE43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984" y="4810125"/>
            <a:ext cx="942779" cy="1172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9DF77D62-EB47-00FE-8983-22E2D2CD4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>
            <a:extLst>
              <a:ext uri="{FF2B5EF4-FFF2-40B4-BE49-F238E27FC236}">
                <a16:creationId xmlns:a16="http://schemas.microsoft.com/office/drawing/2014/main" id="{09B246FA-0BD9-C1D8-087F-E291EF526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CALLING API</a:t>
            </a:r>
            <a:endParaRPr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04642E-223B-CCD6-4AD1-2D4A217130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" r="50877" b="595"/>
          <a:stretch>
            <a:fillRect/>
          </a:stretch>
        </p:blipFill>
        <p:spPr>
          <a:xfrm>
            <a:off x="75090" y="113689"/>
            <a:ext cx="3318386" cy="1720219"/>
          </a:xfrm>
          <a:prstGeom prst="roundRect">
            <a:avLst>
              <a:gd name="adj" fmla="val 2998"/>
            </a:avLst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B6A626-E727-0E87-2DAC-629A88AB28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604" r="272" b="561"/>
          <a:stretch>
            <a:fillRect/>
          </a:stretch>
        </p:blipFill>
        <p:spPr>
          <a:xfrm>
            <a:off x="2543171" y="1720850"/>
            <a:ext cx="6451887" cy="3345616"/>
          </a:xfrm>
          <a:prstGeom prst="roundRect">
            <a:avLst>
              <a:gd name="adj" fmla="val 3150"/>
            </a:avLst>
          </a:prstGeom>
        </p:spPr>
      </p:pic>
      <p:pic>
        <p:nvPicPr>
          <p:cNvPr id="12" name="Picture 11" descr="A close up of a logo&#10;&#10;AI-generated content may be incorrect.">
            <a:extLst>
              <a:ext uri="{FF2B5EF4-FFF2-40B4-BE49-F238E27FC236}">
                <a16:creationId xmlns:a16="http://schemas.microsoft.com/office/drawing/2014/main" id="{A7A1BFC4-4326-647A-E253-4C7A0C6C4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5734" y="4584700"/>
            <a:ext cx="3266114" cy="40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7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>
          <a:extLst>
            <a:ext uri="{FF2B5EF4-FFF2-40B4-BE49-F238E27FC236}">
              <a16:creationId xmlns:a16="http://schemas.microsoft.com/office/drawing/2014/main" id="{5111F34E-2B58-7B24-E589-AC104D568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AE8358B-C104-9487-CBBA-0C51151970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673" b="95280"/>
          <a:stretch>
            <a:fillRect/>
          </a:stretch>
        </p:blipFill>
        <p:spPr>
          <a:xfrm>
            <a:off x="5750633" y="1002926"/>
            <a:ext cx="2429345" cy="252882"/>
          </a:xfrm>
          <a:prstGeom prst="rect">
            <a:avLst/>
          </a:prstGeom>
        </p:spPr>
      </p:pic>
      <p:sp>
        <p:nvSpPr>
          <p:cNvPr id="226" name="Google Shape;226;p31">
            <a:extLst>
              <a:ext uri="{FF2B5EF4-FFF2-40B4-BE49-F238E27FC236}">
                <a16:creationId xmlns:a16="http://schemas.microsoft.com/office/drawing/2014/main" id="{3E390967-FA04-3166-A5BC-A5AF2D3C44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4543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SLM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cxnSp>
        <p:nvCxnSpPr>
          <p:cNvPr id="228" name="Google Shape;228;p31">
            <a:extLst>
              <a:ext uri="{FF2B5EF4-FFF2-40B4-BE49-F238E27FC236}">
                <a16:creationId xmlns:a16="http://schemas.microsoft.com/office/drawing/2014/main" id="{E0D0D1A8-2288-4657-03B3-D40448155866}"/>
              </a:ext>
            </a:extLst>
          </p:cNvPr>
          <p:cNvCxnSpPr/>
          <p:nvPr/>
        </p:nvCxnSpPr>
        <p:spPr>
          <a:xfrm>
            <a:off x="4572000" y="1921792"/>
            <a:ext cx="0" cy="325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pic>
        <p:nvPicPr>
          <p:cNvPr id="1026" name="Picture 2" descr="Ollama Logo PNG HD Download With Transparent Background | PNGHDPro">
            <a:extLst>
              <a:ext uri="{FF2B5EF4-FFF2-40B4-BE49-F238E27FC236}">
                <a16:creationId xmlns:a16="http://schemas.microsoft.com/office/drawing/2014/main" id="{0544ADB6-631A-8E63-121D-CC156BFFB5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488"/>
          <a:stretch>
            <a:fillRect/>
          </a:stretch>
        </p:blipFill>
        <p:spPr bwMode="auto">
          <a:xfrm>
            <a:off x="1694194" y="1740464"/>
            <a:ext cx="1519922" cy="225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llama Logo Free Download SVG, PNG a... · LobeHub">
            <a:extLst>
              <a:ext uri="{FF2B5EF4-FFF2-40B4-BE49-F238E27FC236}">
                <a16:creationId xmlns:a16="http://schemas.microsoft.com/office/drawing/2014/main" id="{F61EF846-FAF8-A6E1-58A2-D01CECF23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6" y="2391214"/>
            <a:ext cx="1156128" cy="115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A5B3881-DF42-14F9-E692-76E0EC6560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9700"/>
          <a:stretch>
            <a:fillRect/>
          </a:stretch>
        </p:blipFill>
        <p:spPr>
          <a:xfrm>
            <a:off x="5750635" y="3424237"/>
            <a:ext cx="2429345" cy="1593940"/>
          </a:xfrm>
          <a:prstGeom prst="rect">
            <a:avLst/>
          </a:prstGeom>
        </p:spPr>
      </p:pic>
      <p:pic>
        <p:nvPicPr>
          <p:cNvPr id="2" name="Image 1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F343D52-0C97-D1D6-1874-B027FB6567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5261" b="40284"/>
          <a:stretch>
            <a:fillRect/>
          </a:stretch>
        </p:blipFill>
        <p:spPr>
          <a:xfrm>
            <a:off x="5750634" y="3248024"/>
            <a:ext cx="2429345" cy="176213"/>
          </a:xfrm>
          <a:prstGeom prst="rect">
            <a:avLst/>
          </a:prstGeom>
        </p:spPr>
      </p:pic>
      <p:pic>
        <p:nvPicPr>
          <p:cNvPr id="4" name="Image 3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299EB2FE-138A-3ACE-0583-4DD9896EB2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64" b="91746"/>
          <a:stretch>
            <a:fillRect/>
          </a:stretch>
        </p:blipFill>
        <p:spPr>
          <a:xfrm>
            <a:off x="5750634" y="1224433"/>
            <a:ext cx="2429345" cy="157815"/>
          </a:xfrm>
          <a:prstGeom prst="rect">
            <a:avLst/>
          </a:prstGeom>
        </p:spPr>
      </p:pic>
      <p:pic>
        <p:nvPicPr>
          <p:cNvPr id="5" name="Image 4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2EAD053F-C447-D5ED-75CA-F2BF192528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60" b="44470"/>
          <a:stretch>
            <a:fillRect/>
          </a:stretch>
        </p:blipFill>
        <p:spPr>
          <a:xfrm>
            <a:off x="5750634" y="1382249"/>
            <a:ext cx="2429345" cy="186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>
          <a:extLst>
            <a:ext uri="{FF2B5EF4-FFF2-40B4-BE49-F238E27FC236}">
              <a16:creationId xmlns:a16="http://schemas.microsoft.com/office/drawing/2014/main" id="{8F64E579-0692-C213-8E11-D61592D3D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BCD2A0E-60F8-FAD9-4F37-6E619250E8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673" b="95280"/>
          <a:stretch>
            <a:fillRect/>
          </a:stretch>
        </p:blipFill>
        <p:spPr>
          <a:xfrm>
            <a:off x="6647897" y="1475762"/>
            <a:ext cx="1955656" cy="203573"/>
          </a:xfrm>
          <a:prstGeom prst="rect">
            <a:avLst/>
          </a:prstGeom>
        </p:spPr>
      </p:pic>
      <p:sp>
        <p:nvSpPr>
          <p:cNvPr id="226" name="Google Shape;226;p31">
            <a:extLst>
              <a:ext uri="{FF2B5EF4-FFF2-40B4-BE49-F238E27FC236}">
                <a16:creationId xmlns:a16="http://schemas.microsoft.com/office/drawing/2014/main" id="{82DB1E39-6BFE-7ED4-D203-399AA9737A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4543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SLM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cxnSp>
        <p:nvCxnSpPr>
          <p:cNvPr id="228" name="Google Shape;228;p31">
            <a:extLst>
              <a:ext uri="{FF2B5EF4-FFF2-40B4-BE49-F238E27FC236}">
                <a16:creationId xmlns:a16="http://schemas.microsoft.com/office/drawing/2014/main" id="{18E75B93-5289-EDAD-7178-FD0327EA601F}"/>
              </a:ext>
            </a:extLst>
          </p:cNvPr>
          <p:cNvCxnSpPr/>
          <p:nvPr/>
        </p:nvCxnSpPr>
        <p:spPr>
          <a:xfrm>
            <a:off x="4572000" y="1921792"/>
            <a:ext cx="0" cy="325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pic>
        <p:nvPicPr>
          <p:cNvPr id="1026" name="Picture 2" descr="Ollama Logo PNG HD Download With Transparent Background | PNGHDPro">
            <a:extLst>
              <a:ext uri="{FF2B5EF4-FFF2-40B4-BE49-F238E27FC236}">
                <a16:creationId xmlns:a16="http://schemas.microsoft.com/office/drawing/2014/main" id="{0630B5F8-2CF6-1526-CE0F-FA6E3F747C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488"/>
          <a:stretch>
            <a:fillRect/>
          </a:stretch>
        </p:blipFill>
        <p:spPr bwMode="auto">
          <a:xfrm>
            <a:off x="1694194" y="1740464"/>
            <a:ext cx="1519922" cy="225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llama Logo Free Download SVG, PNG a... · LobeHub">
            <a:extLst>
              <a:ext uri="{FF2B5EF4-FFF2-40B4-BE49-F238E27FC236}">
                <a16:creationId xmlns:a16="http://schemas.microsoft.com/office/drawing/2014/main" id="{BD565C0E-78DE-A5A3-2E92-76063F5FD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6" y="2391214"/>
            <a:ext cx="1156128" cy="115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C6B82268-FEEA-428C-D06E-0E207A79F1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9700"/>
          <a:stretch>
            <a:fillRect/>
          </a:stretch>
        </p:blipFill>
        <p:spPr>
          <a:xfrm>
            <a:off x="6645780" y="3643890"/>
            <a:ext cx="1960154" cy="1286095"/>
          </a:xfrm>
          <a:prstGeom prst="rect">
            <a:avLst/>
          </a:prstGeom>
        </p:spPr>
      </p:pic>
      <p:pic>
        <p:nvPicPr>
          <p:cNvPr id="2" name="Image 1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A857DDD-4111-8FBE-585A-49EF969FB0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6" t="55562" r="508" b="40681"/>
          <a:stretch>
            <a:fillRect/>
          </a:stretch>
        </p:blipFill>
        <p:spPr>
          <a:xfrm>
            <a:off x="4864894" y="3409952"/>
            <a:ext cx="3736278" cy="230981"/>
          </a:xfrm>
          <a:prstGeom prst="rect">
            <a:avLst/>
          </a:prstGeom>
        </p:spPr>
      </p:pic>
      <p:pic>
        <p:nvPicPr>
          <p:cNvPr id="4" name="Image 3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D768A35-9667-F089-59C5-D3C77537B9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7" t="4264" r="507" b="92026"/>
          <a:stretch>
            <a:fillRect/>
          </a:stretch>
        </p:blipFill>
        <p:spPr>
          <a:xfrm>
            <a:off x="4864895" y="1667430"/>
            <a:ext cx="3736278" cy="228044"/>
          </a:xfrm>
          <a:prstGeom prst="rect">
            <a:avLst/>
          </a:prstGeom>
        </p:spPr>
      </p:pic>
      <p:pic>
        <p:nvPicPr>
          <p:cNvPr id="5" name="Image 4" descr="Une image contenant texte, men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B209C691-0549-13FD-BFA3-63F79DE6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60" b="44470"/>
          <a:stretch>
            <a:fillRect/>
          </a:stretch>
        </p:blipFill>
        <p:spPr>
          <a:xfrm>
            <a:off x="6645516" y="1900129"/>
            <a:ext cx="1960419" cy="150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08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6;p31">
            <a:extLst>
              <a:ext uri="{FF2B5EF4-FFF2-40B4-BE49-F238E27FC236}">
                <a16:creationId xmlns:a16="http://schemas.microsoft.com/office/drawing/2014/main" id="{B25029EF-BE3F-3775-E05C-B158AEDEE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-597000"/>
            <a:ext cx="3719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SLM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pic>
        <p:nvPicPr>
          <p:cNvPr id="16" name="Image 15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C58C9687-C55F-D80D-C48D-5085AED3B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350" y="539393"/>
            <a:ext cx="9144000" cy="1969214"/>
          </a:xfrm>
          <a:prstGeom prst="roundRect">
            <a:avLst>
              <a:gd name="adj" fmla="val 4414"/>
            </a:avLst>
          </a:prstGeom>
        </p:spPr>
      </p:pic>
      <p:sp>
        <p:nvSpPr>
          <p:cNvPr id="25" name="Google Shape;226;p31">
            <a:extLst>
              <a:ext uri="{FF2B5EF4-FFF2-40B4-BE49-F238E27FC236}">
                <a16:creationId xmlns:a16="http://schemas.microsoft.com/office/drawing/2014/main" id="{E3FE8144-F792-40E3-A851-EB25B424E9D7}"/>
              </a:ext>
            </a:extLst>
          </p:cNvPr>
          <p:cNvSpPr txBox="1">
            <a:spLocks/>
          </p:cNvSpPr>
          <p:nvPr/>
        </p:nvSpPr>
        <p:spPr>
          <a:xfrm>
            <a:off x="2997200" y="-958950"/>
            <a:ext cx="37197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40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ossette Texte"/>
              <a:buNone/>
              <a:defRPr sz="96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pPr algn="l"/>
            <a:r>
              <a:rPr lang="fr-FR" sz="24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gemma3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E3945DE7-D9D4-3BDF-F7F7-4CFE97E48008}"/>
              </a:ext>
            </a:extLst>
          </p:cNvPr>
          <p:cNvGrpSpPr/>
          <p:nvPr/>
        </p:nvGrpSpPr>
        <p:grpSpPr>
          <a:xfrm>
            <a:off x="2997200" y="2750346"/>
            <a:ext cx="11601450" cy="1523204"/>
            <a:chOff x="2997200" y="2750346"/>
            <a:chExt cx="11601450" cy="1523204"/>
          </a:xfrm>
        </p:grpSpPr>
        <p:grpSp>
          <p:nvGrpSpPr>
            <p:cNvPr id="22" name="Groupe 21">
              <a:extLst>
                <a:ext uri="{FF2B5EF4-FFF2-40B4-BE49-F238E27FC236}">
                  <a16:creationId xmlns:a16="http://schemas.microsoft.com/office/drawing/2014/main" id="{E2EAE6D5-17C0-0584-E0B0-717C79BBB70B}"/>
                </a:ext>
              </a:extLst>
            </p:cNvPr>
            <p:cNvGrpSpPr/>
            <p:nvPr/>
          </p:nvGrpSpPr>
          <p:grpSpPr>
            <a:xfrm>
              <a:off x="3063925" y="2750346"/>
              <a:ext cx="11534725" cy="1046954"/>
              <a:chOff x="3063925" y="2750346"/>
              <a:chExt cx="11534725" cy="1046954"/>
            </a:xfrm>
          </p:grpSpPr>
          <p:pic>
            <p:nvPicPr>
              <p:cNvPr id="18" name="Image 17">
                <a:extLst>
                  <a:ext uri="{FF2B5EF4-FFF2-40B4-BE49-F238E27FC236}">
                    <a16:creationId xmlns:a16="http://schemas.microsoft.com/office/drawing/2014/main" id="{DAB85CDD-AF2C-FF87-9DCC-3D05CAB39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3925" y="2750346"/>
                <a:ext cx="11534725" cy="831054"/>
              </a:xfrm>
              <a:prstGeom prst="rect">
                <a:avLst/>
              </a:prstGeom>
            </p:spPr>
          </p:pic>
          <p:pic>
            <p:nvPicPr>
              <p:cNvPr id="21" name="Image 20">
                <a:extLst>
                  <a:ext uri="{FF2B5EF4-FFF2-40B4-BE49-F238E27FC236}">
                    <a16:creationId xmlns:a16="http://schemas.microsoft.com/office/drawing/2014/main" id="{3B616462-3D3B-13C6-B93F-53A0614179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2798" t="76007"/>
              <a:stretch>
                <a:fillRect/>
              </a:stretch>
            </p:blipFill>
            <p:spPr>
              <a:xfrm>
                <a:off x="3075390" y="3575050"/>
                <a:ext cx="6068610" cy="222250"/>
              </a:xfrm>
              <a:prstGeom prst="rect">
                <a:avLst/>
              </a:prstGeom>
            </p:spPr>
          </p:pic>
        </p:grpSp>
        <p:sp>
          <p:nvSpPr>
            <p:cNvPr id="26" name="Google Shape;226;p31">
              <a:extLst>
                <a:ext uri="{FF2B5EF4-FFF2-40B4-BE49-F238E27FC236}">
                  <a16:creationId xmlns:a16="http://schemas.microsoft.com/office/drawing/2014/main" id="{93A90224-2091-0205-044D-06CF49458533}"/>
                </a:ext>
              </a:extLst>
            </p:cNvPr>
            <p:cNvSpPr txBox="1">
              <a:spLocks/>
            </p:cNvSpPr>
            <p:nvPr/>
          </p:nvSpPr>
          <p:spPr>
            <a:xfrm>
              <a:off x="2997200" y="2762150"/>
              <a:ext cx="3719700" cy="151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40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600"/>
                <a:buFont typeface="Cossette Texte"/>
                <a:buNone/>
                <a:defRPr sz="9600" b="0" i="0" u="none" strike="noStrike" cap="none">
                  <a:solidFill>
                    <a:schemeClr val="dk1"/>
                  </a:solidFill>
                  <a:latin typeface="Cossette Texte"/>
                  <a:ea typeface="Cossette Texte"/>
                  <a:cs typeface="Cossette Texte"/>
                  <a:sym typeface="Cossette Texte"/>
                </a:defRPr>
              </a:lvl9pPr>
            </a:lstStyle>
            <a:p>
              <a:pPr algn="l"/>
              <a:r>
                <a:rPr lang="fr-FR" sz="2400" dirty="0">
                  <a:latin typeface="Nothing Font (5x7)" panose="00000400000000000000" pitchFamily="50" charset="0"/>
                  <a:cs typeface="Nothing Font (5x7)" panose="00000400000000000000" pitchFamily="50" charset="0"/>
                </a:rPr>
                <a:t>llama3</a:t>
              </a:r>
              <a:endParaRPr lang="fr-FR" dirty="0">
                <a:latin typeface="Nothing Font (5x7)" panose="00000400000000000000" pitchFamily="50" charset="0"/>
                <a:cs typeface="Nothing Font (5x7)" panose="000004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0417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oject Roadmaps by Slidesgo">
  <a:themeElements>
    <a:clrScheme name="Simple Light">
      <a:dk1>
        <a:srgbClr val="EFEFEF"/>
      </a:dk1>
      <a:lt1>
        <a:srgbClr val="0A0A0A"/>
      </a:lt1>
      <a:dk2>
        <a:srgbClr val="8B8B8B"/>
      </a:dk2>
      <a:lt2>
        <a:srgbClr val="484A4B"/>
      </a:lt2>
      <a:accent1>
        <a:srgbClr val="B3B3B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400</Words>
  <Application>Microsoft Office PowerPoint</Application>
  <PresentationFormat>Affichage à l'écran (16:9)</PresentationFormat>
  <Paragraphs>136</Paragraphs>
  <Slides>18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7" baseType="lpstr">
      <vt:lpstr>Inter Tight</vt:lpstr>
      <vt:lpstr>Open Sans Light</vt:lpstr>
      <vt:lpstr>Cossette Texte</vt:lpstr>
      <vt:lpstr>Inter Tight SemiBold</vt:lpstr>
      <vt:lpstr>Cambria Math</vt:lpstr>
      <vt:lpstr>Nunito Light</vt:lpstr>
      <vt:lpstr>Nothing Font (5x7)</vt:lpstr>
      <vt:lpstr>Arial</vt:lpstr>
      <vt:lpstr>Project Roadmaps by Slidesgo</vt:lpstr>
      <vt:lpstr>SOLVER WORDLE</vt:lpstr>
      <vt:lpstr>Qu’es que Wordle ?</vt:lpstr>
      <vt:lpstr>PROCESS ETUDIES</vt:lpstr>
      <vt:lpstr>Présentation PowerPoint</vt:lpstr>
      <vt:lpstr>CALLING API</vt:lpstr>
      <vt:lpstr>CALLING API</vt:lpstr>
      <vt:lpstr>SLM</vt:lpstr>
      <vt:lpstr>SLM</vt:lpstr>
      <vt:lpstr>SLM</vt:lpstr>
      <vt:lpstr>ALGORTITME</vt:lpstr>
      <vt:lpstr>HUMAIN</vt:lpstr>
      <vt:lpstr>HUMAIN</vt:lpstr>
      <vt:lpstr>Présentation PowerPoint</vt:lpstr>
      <vt:lpstr>Présentation PowerPoint</vt:lpstr>
      <vt:lpstr>Résultats de l’algorithme</vt:lpstr>
      <vt:lpstr>Présentation PowerPoint</vt:lpstr>
      <vt:lpstr>Présentation PowerPoint</vt:lpstr>
      <vt:lpstr>SOLVER WORDLE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PASTEAU Evan</cp:lastModifiedBy>
  <cp:revision>10</cp:revision>
  <dcterms:modified xsi:type="dcterms:W3CDTF">2025-12-15T22:15:55Z</dcterms:modified>
</cp:coreProperties>
</file>